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5" r:id="rId10"/>
    <p:sldId id="267" r:id="rId11"/>
    <p:sldId id="266" r:id="rId12"/>
    <p:sldId id="269" r:id="rId13"/>
    <p:sldId id="270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66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0897" autoAdjust="0"/>
  </p:normalViewPr>
  <p:slideViewPr>
    <p:cSldViewPr snapToGrid="0">
      <p:cViewPr varScale="1">
        <p:scale>
          <a:sx n="81" d="100"/>
          <a:sy n="81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E74E-CCD6-43E9-B146-751D7CF52D0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C2549-BB68-4E38-A210-B0DE3F4CE8A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39370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E74E-CCD6-43E9-B146-751D7CF52D0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C2549-BB68-4E38-A210-B0DE3F4CE8A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309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E74E-CCD6-43E9-B146-751D7CF52D0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C2549-BB68-4E38-A210-B0DE3F4CE8A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3725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E74E-CCD6-43E9-B146-751D7CF52D0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C2549-BB68-4E38-A210-B0DE3F4CE8A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8604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E74E-CCD6-43E9-B146-751D7CF52D0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C2549-BB68-4E38-A210-B0DE3F4CE8A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380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E74E-CCD6-43E9-B146-751D7CF52D0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C2549-BB68-4E38-A210-B0DE3F4CE8A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1882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E74E-CCD6-43E9-B146-751D7CF52D0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C2549-BB68-4E38-A210-B0DE3F4CE8A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3892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E74E-CCD6-43E9-B146-751D7CF52D0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C2549-BB68-4E38-A210-B0DE3F4CE8A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1019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E74E-CCD6-43E9-B146-751D7CF52D0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C2549-BB68-4E38-A210-B0DE3F4CE8A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47969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E74E-CCD6-43E9-B146-751D7CF52D0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C2549-BB68-4E38-A210-B0DE3F4CE8A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4650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E74E-CCD6-43E9-B146-751D7CF52D0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C2549-BB68-4E38-A210-B0DE3F4CE8A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19367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2E74E-CCD6-43E9-B146-751D7CF52D0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C2549-BB68-4E38-A210-B0DE3F4CE8A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728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735372" y="851186"/>
            <a:ext cx="8729472" cy="1571435"/>
          </a:xfrm>
        </p:spPr>
        <p:txBody>
          <a:bodyPr>
            <a:noAutofit/>
          </a:bodyPr>
          <a:lstStyle/>
          <a:p>
            <a:r>
              <a:rPr lang="sl-SI" sz="7200" b="1" dirty="0" smtClean="0">
                <a:solidFill>
                  <a:srgbClr val="FF0000"/>
                </a:solidFill>
              </a:rPr>
              <a:t>K</a:t>
            </a:r>
            <a:r>
              <a:rPr lang="sl-SI" sz="7200" b="1" dirty="0" smtClean="0">
                <a:solidFill>
                  <a:srgbClr val="FFC000"/>
                </a:solidFill>
              </a:rPr>
              <a:t>R</a:t>
            </a:r>
            <a:r>
              <a:rPr lang="sl-SI" sz="7200" b="1" dirty="0" smtClean="0">
                <a:solidFill>
                  <a:srgbClr val="00B0F0"/>
                </a:solidFill>
              </a:rPr>
              <a:t>O</a:t>
            </a:r>
            <a:r>
              <a:rPr lang="sl-SI" sz="7200" b="1" dirty="0" smtClean="0">
                <a:solidFill>
                  <a:schemeClr val="accent6">
                    <a:lumMod val="75000"/>
                  </a:schemeClr>
                </a:solidFill>
              </a:rPr>
              <a:t>Ž</a:t>
            </a:r>
            <a:r>
              <a:rPr lang="sl-SI" sz="7200" b="1" dirty="0" smtClean="0">
                <a:solidFill>
                  <a:srgbClr val="7030A0"/>
                </a:solidFill>
              </a:rPr>
              <a:t>N</a:t>
            </a:r>
            <a:r>
              <a:rPr lang="sl-SI" sz="7200" b="1" dirty="0" smtClean="0">
                <a:solidFill>
                  <a:srgbClr val="66FF33"/>
                </a:solidFill>
              </a:rPr>
              <a:t>O</a:t>
            </a:r>
            <a:r>
              <a:rPr lang="sl-SI" sz="7200" b="1" dirty="0" smtClean="0"/>
              <a:t> </a:t>
            </a:r>
            <a:r>
              <a:rPr lang="sl-SI" sz="7200" b="1" dirty="0" smtClean="0">
                <a:solidFill>
                  <a:srgbClr val="7030A0"/>
                </a:solidFill>
              </a:rPr>
              <a:t>G</a:t>
            </a:r>
            <a:r>
              <a:rPr lang="sl-SI" sz="7200" b="1" dirty="0" smtClean="0">
                <a:solidFill>
                  <a:srgbClr val="FFFF00"/>
                </a:solidFill>
              </a:rPr>
              <a:t>O</a:t>
            </a:r>
            <a:r>
              <a:rPr lang="sl-SI" sz="7200" b="1" dirty="0" smtClean="0">
                <a:solidFill>
                  <a:srgbClr val="FF0000"/>
                </a:solidFill>
              </a:rPr>
              <a:t>S</a:t>
            </a:r>
            <a:r>
              <a:rPr lang="sl-SI" sz="7200" b="1" dirty="0" smtClean="0">
                <a:solidFill>
                  <a:srgbClr val="92D050"/>
                </a:solidFill>
              </a:rPr>
              <a:t>P</a:t>
            </a:r>
            <a:r>
              <a:rPr lang="sl-SI" sz="7200" b="1" dirty="0" smtClean="0">
                <a:solidFill>
                  <a:schemeClr val="accent5">
                    <a:lumMod val="75000"/>
                  </a:schemeClr>
                </a:solidFill>
              </a:rPr>
              <a:t>O</a:t>
            </a:r>
            <a:r>
              <a:rPr lang="sl-SI" sz="7200" b="1" dirty="0" smtClean="0">
                <a:solidFill>
                  <a:srgbClr val="FF3399"/>
                </a:solidFill>
              </a:rPr>
              <a:t>D</a:t>
            </a:r>
            <a:r>
              <a:rPr lang="sl-SI" sz="7200" b="1" dirty="0" smtClean="0">
                <a:solidFill>
                  <a:srgbClr val="00B0F0"/>
                </a:solidFill>
              </a:rPr>
              <a:t>A</a:t>
            </a:r>
            <a:r>
              <a:rPr lang="sl-SI" sz="7200" b="1" dirty="0" smtClean="0">
                <a:solidFill>
                  <a:schemeClr val="accent4"/>
                </a:solidFill>
              </a:rPr>
              <a:t>R</a:t>
            </a:r>
            <a:r>
              <a:rPr lang="sl-SI" sz="7200" b="1" dirty="0" smtClean="0">
                <a:solidFill>
                  <a:srgbClr val="0066FF"/>
                </a:solidFill>
              </a:rPr>
              <a:t>S</a:t>
            </a:r>
            <a:r>
              <a:rPr lang="sl-SI" sz="7200" b="1" dirty="0" smtClean="0">
                <a:solidFill>
                  <a:schemeClr val="accent2"/>
                </a:solidFill>
              </a:rPr>
              <a:t>T</a:t>
            </a:r>
            <a:r>
              <a:rPr lang="sl-SI" sz="7200" b="1" dirty="0" smtClean="0">
                <a:solidFill>
                  <a:srgbClr val="00B050"/>
                </a:solidFill>
              </a:rPr>
              <a:t>V</a:t>
            </a:r>
            <a:r>
              <a:rPr lang="sl-SI" sz="7200" b="1" dirty="0" smtClean="0">
                <a:solidFill>
                  <a:srgbClr val="FF0000"/>
                </a:solidFill>
              </a:rPr>
              <a:t>O</a:t>
            </a:r>
            <a:endParaRPr lang="sl-SI" sz="7200" b="1" dirty="0">
              <a:solidFill>
                <a:srgbClr val="FF0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30808" y="3172968"/>
            <a:ext cx="9357360" cy="2523744"/>
          </a:xfrm>
        </p:spPr>
        <p:txBody>
          <a:bodyPr/>
          <a:lstStyle/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r>
              <a:rPr lang="sl-SI" dirty="0" smtClean="0"/>
              <a:t>   </a:t>
            </a:r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080" y="2792895"/>
            <a:ext cx="3024703" cy="302470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579" y="2524541"/>
            <a:ext cx="6020045" cy="16002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773" y="4390886"/>
            <a:ext cx="3660913" cy="189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58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400" b="1" dirty="0">
                <a:solidFill>
                  <a:srgbClr val="FF3399"/>
                </a:solidFill>
              </a:rPr>
              <a:t>PRIMER KROŽNEGA GOSPODARSTVA: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83" y="1707873"/>
            <a:ext cx="4194314" cy="2097157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5297557" y="1580323"/>
            <a:ext cx="6505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err="1" smtClean="0"/>
              <a:t>Eko</a:t>
            </a:r>
            <a:r>
              <a:rPr lang="sl-SI" sz="2400" dirty="0" smtClean="0"/>
              <a:t> izdelki </a:t>
            </a:r>
            <a:r>
              <a:rPr lang="sl-SI" sz="2400" u="sng" dirty="0" smtClean="0">
                <a:solidFill>
                  <a:srgbClr val="FFC000"/>
                </a:solidFill>
              </a:rPr>
              <a:t>EVEGREEN</a:t>
            </a:r>
            <a:r>
              <a:rPr lang="sl-SI" sz="2400" dirty="0" smtClean="0"/>
              <a:t>, narejeni iz odpadne hrane. Slovenski proizvajalec.</a:t>
            </a:r>
            <a:endParaRPr lang="sl-SI" sz="24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955" y="3308073"/>
            <a:ext cx="4780723" cy="2390362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6937513" y="5933661"/>
            <a:ext cx="3461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Izdelke lahko tudi jemo. </a:t>
            </a:r>
            <a:r>
              <a:rPr lang="sl-SI" sz="2400" dirty="0" smtClean="0">
                <a:sym typeface="Wingdings" panose="05000000000000000000" pitchFamily="2" charset="2"/>
              </a:rPr>
              <a:t></a:t>
            </a:r>
            <a:endParaRPr lang="sl-SI" sz="24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/>
          <a:srcRect l="40154" t="40406" r="30308" b="29221"/>
          <a:stretch/>
        </p:blipFill>
        <p:spPr>
          <a:xfrm>
            <a:off x="1378632" y="4082474"/>
            <a:ext cx="3601329" cy="20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40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400" b="1" dirty="0">
                <a:solidFill>
                  <a:srgbClr val="FF3399"/>
                </a:solidFill>
              </a:rPr>
              <a:t>PRIMER KROŽNEGA GOSPODARSTVA: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Slovensko podjetje </a:t>
            </a:r>
            <a:r>
              <a:rPr lang="sl-SI" u="sng" dirty="0" smtClean="0">
                <a:solidFill>
                  <a:srgbClr val="FFC000"/>
                </a:solidFill>
              </a:rPr>
              <a:t>OILRIGHT</a:t>
            </a:r>
            <a:r>
              <a:rPr lang="sl-SI" dirty="0" smtClean="0"/>
              <a:t>, ki iz odpadnega olja izdelujejo sveče. 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170" y="2528034"/>
            <a:ext cx="5916730" cy="2958365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2806094" y="5486399"/>
            <a:ext cx="6072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Sveča iz recikliranega odpadnega jedilnega olja.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1936412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400" b="1" dirty="0">
                <a:solidFill>
                  <a:srgbClr val="FF3399"/>
                </a:solidFill>
              </a:rPr>
              <a:t>PRIMER KROŽNEGA GOSPODARSTVA: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Pri krožnem gospodarstvu ne sodelujejo samo podjetja, ampak tudi posamezniki v vsakdanjem življenju.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69" y="3001617"/>
            <a:ext cx="1538869" cy="231581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722" y="2752707"/>
            <a:ext cx="2432602" cy="19037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1478" y="4565165"/>
            <a:ext cx="2619375" cy="174307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382" y="4293291"/>
            <a:ext cx="2009775" cy="226695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4834" y="2447095"/>
            <a:ext cx="2733262" cy="163312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3503" y="4878788"/>
            <a:ext cx="2859571" cy="183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21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5400" b="1" dirty="0" smtClean="0">
                <a:solidFill>
                  <a:srgbClr val="FF3399"/>
                </a:solidFill>
              </a:rPr>
              <a:t>Zdaj si na vrsti še ti!</a:t>
            </a:r>
            <a:endParaRPr lang="sl-SI" sz="5400" b="1" dirty="0">
              <a:solidFill>
                <a:srgbClr val="FF3399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sz="3200" dirty="0" smtClean="0"/>
              <a:t>POSTANI ČLEN V KROŽNEM GOSPODARSTVU.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 - </a:t>
            </a:r>
            <a:r>
              <a:rPr lang="sl-SI" dirty="0" smtClean="0">
                <a:latin typeface="Book Antiqua" panose="02040602050305030304" pitchFamily="18" charset="0"/>
              </a:rPr>
              <a:t>Zavrni, česar ne potrebuješ.</a:t>
            </a:r>
          </a:p>
          <a:p>
            <a:pPr>
              <a:buFontTx/>
              <a:buChar char="-"/>
            </a:pPr>
            <a:r>
              <a:rPr lang="sl-SI" dirty="0" smtClean="0">
                <a:latin typeface="Book Antiqua" panose="02040602050305030304" pitchFamily="18" charset="0"/>
              </a:rPr>
              <a:t>Zmanjšaj obseg tistega, kar potrebuješ.</a:t>
            </a:r>
          </a:p>
          <a:p>
            <a:pPr>
              <a:buFontTx/>
              <a:buChar char="-"/>
            </a:pPr>
            <a:r>
              <a:rPr lang="sl-SI" dirty="0" smtClean="0">
                <a:latin typeface="Book Antiqua" panose="02040602050305030304" pitchFamily="18" charset="0"/>
              </a:rPr>
              <a:t>Kar uporabljaš, uporabi znova.</a:t>
            </a:r>
          </a:p>
          <a:p>
            <a:pPr>
              <a:buFontTx/>
              <a:buChar char="-"/>
            </a:pPr>
            <a:r>
              <a:rPr lang="sl-SI" dirty="0" smtClean="0">
                <a:latin typeface="Book Antiqua" panose="02040602050305030304" pitchFamily="18" charset="0"/>
              </a:rPr>
              <a:t>Česar ne moreš zavrniti, zmanjšati ali ponovno uporabiti, recikliraj.</a:t>
            </a:r>
          </a:p>
          <a:p>
            <a:pPr>
              <a:buFontTx/>
              <a:buChar char="-"/>
            </a:pPr>
            <a:r>
              <a:rPr lang="sl-SI" dirty="0" smtClean="0">
                <a:latin typeface="Book Antiqua" panose="02040602050305030304" pitchFamily="18" charset="0"/>
              </a:rPr>
              <a:t>Preostalo kompostiraj.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08573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rgbClr val="0070C0"/>
                </a:solidFill>
              </a:rPr>
              <a:t>Naš planet je vedno bolj onesnažen in izropan naravnih virov!</a:t>
            </a:r>
            <a:endParaRPr lang="sl-SI" b="1" dirty="0">
              <a:solidFill>
                <a:srgbClr val="0070C0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4828" y="1597309"/>
            <a:ext cx="3512355" cy="255882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497" y="1590890"/>
            <a:ext cx="4361974" cy="233188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064" y="4076372"/>
            <a:ext cx="3403854" cy="264446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032" y="4306824"/>
            <a:ext cx="4556760" cy="241401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752" y="1746504"/>
            <a:ext cx="3191256" cy="487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37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87896" y="156404"/>
            <a:ext cx="10515600" cy="1325563"/>
          </a:xfrm>
        </p:spPr>
        <p:txBody>
          <a:bodyPr/>
          <a:lstStyle/>
          <a:p>
            <a:pPr algn="ctr"/>
            <a:r>
              <a:rPr lang="sl-SI" dirty="0" smtClean="0">
                <a:solidFill>
                  <a:srgbClr val="0070C0"/>
                </a:solidFill>
              </a:rPr>
              <a:t>Kaj so sploh naravni viri oz. bogastva?</a:t>
            </a:r>
            <a:endParaRPr lang="sl-SI" dirty="0">
              <a:solidFill>
                <a:srgbClr val="0070C0"/>
              </a:solidFill>
            </a:endParaRPr>
          </a:p>
        </p:txBody>
      </p:sp>
      <p:cxnSp>
        <p:nvCxnSpPr>
          <p:cNvPr id="4" name="Raven puščični povezovalnik 3"/>
          <p:cNvCxnSpPr/>
          <p:nvPr/>
        </p:nvCxnSpPr>
        <p:spPr>
          <a:xfrm flipH="1">
            <a:off x="1331844" y="1192696"/>
            <a:ext cx="824948" cy="934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ven puščični povezovalnik 5"/>
          <p:cNvCxnSpPr/>
          <p:nvPr/>
        </p:nvCxnSpPr>
        <p:spPr>
          <a:xfrm>
            <a:off x="8746435" y="1222513"/>
            <a:ext cx="934278" cy="805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jeZBesedilom 6"/>
          <p:cNvSpPr txBox="1"/>
          <p:nvPr/>
        </p:nvSpPr>
        <p:spPr>
          <a:xfrm>
            <a:off x="298174" y="2146852"/>
            <a:ext cx="387626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u="sng" dirty="0" smtClean="0">
                <a:solidFill>
                  <a:srgbClr val="FF0000"/>
                </a:solidFill>
              </a:rPr>
              <a:t>OBNOVLJIVI NARAVNI VIRI:</a:t>
            </a:r>
          </a:p>
          <a:p>
            <a:endParaRPr lang="sl-SI" sz="2400" u="sng" dirty="0" smtClean="0"/>
          </a:p>
          <a:p>
            <a:r>
              <a:rPr lang="sl-SI" dirty="0" smtClean="0"/>
              <a:t>-  sončna energija, zrak, veter,…</a:t>
            </a:r>
          </a:p>
          <a:p>
            <a:r>
              <a:rPr lang="sl-SI" dirty="0" smtClean="0"/>
              <a:t>-  So ves čas dostopni in jih človek z   </a:t>
            </a:r>
          </a:p>
          <a:p>
            <a:r>
              <a:rPr lang="sl-SI" dirty="0" smtClean="0"/>
              <a:t>   uporabo ne zmanjšuje.</a:t>
            </a:r>
          </a:p>
          <a:p>
            <a:r>
              <a:rPr lang="sl-SI" dirty="0" smtClean="0"/>
              <a:t>-  Številne vire človek izčrpava, vendar</a:t>
            </a:r>
          </a:p>
          <a:p>
            <a:r>
              <a:rPr lang="sl-SI" dirty="0" smtClean="0"/>
              <a:t>   imajo sposobnost obnavljanja (npr.:  </a:t>
            </a:r>
          </a:p>
          <a:p>
            <a:r>
              <a:rPr lang="sl-SI" dirty="0"/>
              <a:t> </a:t>
            </a:r>
            <a:r>
              <a:rPr lang="sl-SI" dirty="0" smtClean="0"/>
              <a:t>  voda, les…)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8299174" y="2027583"/>
            <a:ext cx="40054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u="sng" dirty="0" smtClean="0">
                <a:solidFill>
                  <a:srgbClr val="FF0000"/>
                </a:solidFill>
              </a:rPr>
              <a:t>NEOBNOVLJIVI NARAVNI VIRI:</a:t>
            </a:r>
          </a:p>
          <a:p>
            <a:endParaRPr lang="sl-SI" sz="2400" u="sng" dirty="0" smtClean="0"/>
          </a:p>
          <a:p>
            <a:pPr marL="285750" indent="-285750">
              <a:buFontTx/>
              <a:buChar char="-"/>
            </a:pPr>
            <a:r>
              <a:rPr lang="sl-SI" dirty="0" smtClean="0"/>
              <a:t>minerali, fosilna goriva, rastlinske in živalske vrste…..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Nimajo sposobnosti obnavljanja.</a:t>
            </a:r>
          </a:p>
          <a:p>
            <a:pPr marL="285750" indent="-285750">
              <a:buFontTx/>
              <a:buChar char="-"/>
            </a:pPr>
            <a:endParaRPr lang="sl-SI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003" y="4608703"/>
            <a:ext cx="1977059" cy="192503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3703982"/>
            <a:ext cx="2039593" cy="2039593"/>
          </a:xfrm>
          <a:prstGeom prst="rect">
            <a:avLst/>
          </a:prstGeom>
        </p:spPr>
      </p:pic>
      <p:cxnSp>
        <p:nvCxnSpPr>
          <p:cNvPr id="12" name="Raven puščični povezovalnik 11"/>
          <p:cNvCxnSpPr/>
          <p:nvPr/>
        </p:nvCxnSpPr>
        <p:spPr>
          <a:xfrm>
            <a:off x="5406887" y="1053548"/>
            <a:ext cx="477078" cy="1550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jeZBesedilom 12"/>
          <p:cNvSpPr txBox="1"/>
          <p:nvPr/>
        </p:nvSpPr>
        <p:spPr>
          <a:xfrm>
            <a:off x="3925958" y="2653749"/>
            <a:ext cx="44074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u="sng" dirty="0" smtClean="0">
                <a:solidFill>
                  <a:srgbClr val="FF0000"/>
                </a:solidFill>
              </a:rPr>
              <a:t>POTENCIALNO OBNOVOLJIVI VIRI:</a:t>
            </a:r>
          </a:p>
          <a:p>
            <a:endParaRPr lang="sl-SI" u="sng" dirty="0"/>
          </a:p>
          <a:p>
            <a:r>
              <a:rPr lang="sl-SI" dirty="0" smtClean="0"/>
              <a:t>- čisti zrak , čista voda, plodna tla….</a:t>
            </a:r>
            <a:endParaRPr lang="sl-SI" dirty="0"/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513" y="3939210"/>
            <a:ext cx="3387774" cy="225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26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rgbClr val="0070C0"/>
                </a:solidFill>
              </a:rPr>
              <a:t>Vsako leto obeležimo </a:t>
            </a:r>
            <a:br>
              <a:rPr lang="sl-SI" b="1" dirty="0" smtClean="0">
                <a:solidFill>
                  <a:srgbClr val="0070C0"/>
                </a:solidFill>
              </a:rPr>
            </a:br>
            <a:r>
              <a:rPr lang="sl-SI" b="1" dirty="0" smtClean="0">
                <a:solidFill>
                  <a:srgbClr val="0070C0"/>
                </a:solidFill>
              </a:rPr>
              <a:t>DAN OKOLJSKEGA DOLGA.</a:t>
            </a:r>
            <a:endParaRPr lang="sl-SI" b="1" dirty="0">
              <a:solidFill>
                <a:srgbClr val="0070C0"/>
              </a:solidFill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914400" y="2007704"/>
            <a:ext cx="10351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To je dan v letu, ko začne človeštvo porabljati več naravnih virov, kot jih Zemlja lahko obnovi v tem letu.</a:t>
            </a:r>
            <a:endParaRPr lang="sl-SI" sz="24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384735"/>
              </p:ext>
            </p:extLst>
          </p:nvPr>
        </p:nvGraphicFramePr>
        <p:xfrm>
          <a:off x="1853095" y="3085179"/>
          <a:ext cx="81279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r>
                        <a:rPr lang="sl-SI" dirty="0" smtClean="0"/>
                        <a:t>Leto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Slovenija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Svet</a:t>
                      </a:r>
                      <a:endParaRPr lang="sl-S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 smtClean="0"/>
                        <a:t>2017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13.</a:t>
                      </a:r>
                      <a:r>
                        <a:rPr lang="sl-SI" baseline="0" dirty="0" smtClean="0"/>
                        <a:t> maj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1. avgust</a:t>
                      </a:r>
                      <a:endParaRPr lang="sl-S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 smtClean="0"/>
                        <a:t>2018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11. maj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2. avgust</a:t>
                      </a:r>
                      <a:endParaRPr lang="sl-S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 smtClean="0"/>
                        <a:t>2019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27. april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29. julij</a:t>
                      </a:r>
                      <a:endParaRPr lang="sl-SI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PoljeZBesedilom 4"/>
          <p:cNvSpPr txBox="1"/>
          <p:nvPr/>
        </p:nvSpPr>
        <p:spPr>
          <a:xfrm>
            <a:off x="1143001" y="5039140"/>
            <a:ext cx="10377251" cy="1233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V zadnjih dvajsetih letih se je ta dan premaknil za 2 meseca.</a:t>
            </a:r>
          </a:p>
          <a:p>
            <a:r>
              <a:rPr lang="sl-SI" sz="2400" dirty="0" smtClean="0"/>
              <a:t>V svetovnem merilu trenutno porabljamo vire 1,7-krat hitreje, kot jih ekosistemi lahko regenerirajo. Povedano z drugimi besedami: porabljamo za 1,7 planeta.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1251171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rgbClr val="0066FF"/>
                </a:solidFill>
              </a:rPr>
              <a:t>Verjetno si sploh ne prestavljaš, koliko mineralov imaš okoli sebe.</a:t>
            </a:r>
            <a:endParaRPr lang="sl-SI" dirty="0">
              <a:solidFill>
                <a:srgbClr val="0066FF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948" y="1639956"/>
            <a:ext cx="6735418" cy="505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46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rgbClr val="0066FF"/>
                </a:solidFill>
              </a:rPr>
              <a:t>Kaj, če naravnih virov zmanjka ali jih ne bomo mogli več obnoviti?</a:t>
            </a:r>
            <a:endParaRPr lang="sl-SI" dirty="0">
              <a:solidFill>
                <a:srgbClr val="0066FF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2" y="2354222"/>
            <a:ext cx="3046379" cy="202893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130" y="2344578"/>
            <a:ext cx="3061253" cy="203764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610" y="2295940"/>
            <a:ext cx="3359423" cy="207339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4052" y="4599331"/>
            <a:ext cx="2382078" cy="178655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4625966"/>
            <a:ext cx="3230217" cy="186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40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rgbClr val="0066FF"/>
                </a:solidFill>
              </a:rPr>
              <a:t>Zato naravne vire ohranjajmo!</a:t>
            </a:r>
            <a:endParaRPr lang="sl-SI" b="1" dirty="0">
              <a:solidFill>
                <a:srgbClr val="0066FF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69" y="1763705"/>
            <a:ext cx="3553524" cy="178456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243" y="1497493"/>
            <a:ext cx="3407940" cy="1908447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4899990" y="1341784"/>
            <a:ext cx="2156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 smtClean="0"/>
              <a:t>RECIKLIRAJ!</a:t>
            </a:r>
            <a:endParaRPr lang="sl-SI" sz="2400" b="1" dirty="0"/>
          </a:p>
        </p:txBody>
      </p:sp>
      <p:sp>
        <p:nvSpPr>
          <p:cNvPr id="7" name="Puščica dol 6"/>
          <p:cNvSpPr/>
          <p:nvPr/>
        </p:nvSpPr>
        <p:spPr>
          <a:xfrm>
            <a:off x="5724939" y="1828801"/>
            <a:ext cx="487017" cy="5665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oljeZBesedilom 7"/>
          <p:cNvSpPr txBox="1"/>
          <p:nvPr/>
        </p:nvSpPr>
        <p:spPr>
          <a:xfrm>
            <a:off x="4681330" y="2474844"/>
            <a:ext cx="3180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Predelava že uporabljenih, odpadnih snovi v nove izdelke .</a:t>
            </a:r>
            <a:endParaRPr lang="sl-SI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79" y="4171122"/>
            <a:ext cx="3504269" cy="233922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8078" y="4452730"/>
            <a:ext cx="2856672" cy="2060208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533" y="3952046"/>
            <a:ext cx="3238500" cy="2571750"/>
          </a:xfrm>
          <a:prstGeom prst="rect">
            <a:avLst/>
          </a:prstGeom>
        </p:spPr>
      </p:pic>
      <p:sp>
        <p:nvSpPr>
          <p:cNvPr id="13" name="PoljeZBesedilom 12"/>
          <p:cNvSpPr txBox="1"/>
          <p:nvPr/>
        </p:nvSpPr>
        <p:spPr>
          <a:xfrm>
            <a:off x="1421295" y="3687418"/>
            <a:ext cx="1428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/>
              <a:t>POPRAVI!</a:t>
            </a:r>
            <a:endParaRPr lang="sl-SI" sz="2400" b="1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4740965" y="3498573"/>
            <a:ext cx="2910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/>
              <a:t>PONOVNO UPORABI!</a:t>
            </a:r>
            <a:endParaRPr lang="sl-SI" sz="2400" b="1" dirty="0"/>
          </a:p>
        </p:txBody>
      </p:sp>
      <p:sp>
        <p:nvSpPr>
          <p:cNvPr id="16" name="PoljeZBesedilom 15"/>
          <p:cNvSpPr txBox="1"/>
          <p:nvPr/>
        </p:nvSpPr>
        <p:spPr>
          <a:xfrm>
            <a:off x="8060636" y="3836504"/>
            <a:ext cx="4131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NAREDI IZ ODPADNIH SNOVI!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3289387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rgbClr val="0066FF"/>
                </a:solidFill>
              </a:rPr>
              <a:t>Takemu načinu pravimo </a:t>
            </a:r>
            <a:br>
              <a:rPr lang="sl-SI" dirty="0" smtClean="0">
                <a:solidFill>
                  <a:srgbClr val="0066FF"/>
                </a:solidFill>
              </a:rPr>
            </a:br>
            <a:r>
              <a:rPr lang="sl-SI" b="1" dirty="0" smtClean="0">
                <a:solidFill>
                  <a:srgbClr val="FF3399"/>
                </a:solidFill>
              </a:rPr>
              <a:t>KROŽNO GOSPODARSTVO</a:t>
            </a:r>
            <a:r>
              <a:rPr lang="sl-SI" dirty="0" smtClean="0">
                <a:solidFill>
                  <a:srgbClr val="0066FF"/>
                </a:solidFill>
              </a:rPr>
              <a:t>.</a:t>
            </a:r>
            <a:endParaRPr lang="sl-SI" dirty="0">
              <a:solidFill>
                <a:srgbClr val="0066FF"/>
              </a:solidFill>
            </a:endParaRPr>
          </a:p>
        </p:txBody>
      </p:sp>
      <p:cxnSp>
        <p:nvCxnSpPr>
          <p:cNvPr id="4" name="Raven puščični povezovalnik 3"/>
          <p:cNvCxnSpPr/>
          <p:nvPr/>
        </p:nvCxnSpPr>
        <p:spPr>
          <a:xfrm flipH="1">
            <a:off x="3399183" y="1749287"/>
            <a:ext cx="874643" cy="487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jeZBesedilom 4"/>
          <p:cNvSpPr txBox="1"/>
          <p:nvPr/>
        </p:nvSpPr>
        <p:spPr>
          <a:xfrm>
            <a:off x="347870" y="2315818"/>
            <a:ext cx="4959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To je gospodarstvo, v katerem poskušamo različne vire v proizvodnji in potrošnji zadržati čim dlje.</a:t>
            </a:r>
            <a:endParaRPr lang="sl-SI" sz="2400" dirty="0"/>
          </a:p>
        </p:txBody>
      </p:sp>
      <p:sp>
        <p:nvSpPr>
          <p:cNvPr id="8" name="Pravokotnik 7"/>
          <p:cNvSpPr/>
          <p:nvPr/>
        </p:nvSpPr>
        <p:spPr>
          <a:xfrm>
            <a:off x="8269357" y="1838740"/>
            <a:ext cx="1341781" cy="4671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VZEMI</a:t>
            </a:r>
            <a:endParaRPr lang="sl-SI" dirty="0"/>
          </a:p>
        </p:txBody>
      </p:sp>
      <p:cxnSp>
        <p:nvCxnSpPr>
          <p:cNvPr id="10" name="Raven puščični povezovalnik 9"/>
          <p:cNvCxnSpPr/>
          <p:nvPr/>
        </p:nvCxnSpPr>
        <p:spPr>
          <a:xfrm>
            <a:off x="8970065" y="2425146"/>
            <a:ext cx="4970" cy="327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avokotnik 10"/>
          <p:cNvSpPr/>
          <p:nvPr/>
        </p:nvSpPr>
        <p:spPr>
          <a:xfrm>
            <a:off x="8328991" y="2802835"/>
            <a:ext cx="1371599" cy="4770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NAREDI</a:t>
            </a:r>
            <a:endParaRPr lang="sl-SI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276" y="3334096"/>
            <a:ext cx="158510" cy="408467"/>
          </a:xfrm>
          <a:prstGeom prst="rect">
            <a:avLst/>
          </a:prstGeom>
        </p:spPr>
      </p:pic>
      <p:sp>
        <p:nvSpPr>
          <p:cNvPr id="13" name="Pravokotnik 12"/>
          <p:cNvSpPr/>
          <p:nvPr/>
        </p:nvSpPr>
        <p:spPr>
          <a:xfrm>
            <a:off x="8398565" y="3776869"/>
            <a:ext cx="1282147" cy="4472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UPORABI</a:t>
            </a:r>
            <a:endParaRPr lang="sl-SI" dirty="0"/>
          </a:p>
        </p:txBody>
      </p:sp>
      <p:sp>
        <p:nvSpPr>
          <p:cNvPr id="14" name="Pravokotnik 13"/>
          <p:cNvSpPr/>
          <p:nvPr/>
        </p:nvSpPr>
        <p:spPr>
          <a:xfrm>
            <a:off x="10386391" y="2852530"/>
            <a:ext cx="1331844" cy="4174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VRNI</a:t>
            </a:r>
            <a:endParaRPr lang="sl-SI" dirty="0"/>
          </a:p>
        </p:txBody>
      </p:sp>
      <p:cxnSp>
        <p:nvCxnSpPr>
          <p:cNvPr id="16" name="Raven puščični povezovalnik 15"/>
          <p:cNvCxnSpPr/>
          <p:nvPr/>
        </p:nvCxnSpPr>
        <p:spPr>
          <a:xfrm flipV="1">
            <a:off x="9929191" y="3448879"/>
            <a:ext cx="775252" cy="655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en puščični povezovalnik 17"/>
          <p:cNvCxnSpPr/>
          <p:nvPr/>
        </p:nvCxnSpPr>
        <p:spPr>
          <a:xfrm>
            <a:off x="9859617" y="1987826"/>
            <a:ext cx="824948" cy="7354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avokotnik 18"/>
          <p:cNvSpPr/>
          <p:nvPr/>
        </p:nvSpPr>
        <p:spPr>
          <a:xfrm>
            <a:off x="6400800" y="2802835"/>
            <a:ext cx="1391479" cy="4770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RECIKLIRAJ</a:t>
            </a:r>
            <a:endParaRPr lang="sl-SI" dirty="0"/>
          </a:p>
        </p:txBody>
      </p:sp>
      <p:cxnSp>
        <p:nvCxnSpPr>
          <p:cNvPr id="21" name="Raven puščični povezovalnik 20"/>
          <p:cNvCxnSpPr/>
          <p:nvPr/>
        </p:nvCxnSpPr>
        <p:spPr>
          <a:xfrm flipV="1">
            <a:off x="7036904" y="2017643"/>
            <a:ext cx="993913" cy="6062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en puščični povezovalnik 22"/>
          <p:cNvCxnSpPr/>
          <p:nvPr/>
        </p:nvCxnSpPr>
        <p:spPr>
          <a:xfrm>
            <a:off x="6977269" y="3458817"/>
            <a:ext cx="1063487" cy="6162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avokotnik 28"/>
          <p:cNvSpPr/>
          <p:nvPr/>
        </p:nvSpPr>
        <p:spPr>
          <a:xfrm>
            <a:off x="10038521" y="5078896"/>
            <a:ext cx="1868557" cy="7156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PONOVNO </a:t>
            </a:r>
          </a:p>
          <a:p>
            <a:pPr algn="ctr"/>
            <a:r>
              <a:rPr lang="sl-SI" dirty="0" smtClean="0"/>
              <a:t>UPORABI</a:t>
            </a:r>
            <a:endParaRPr lang="sl-SI" dirty="0"/>
          </a:p>
        </p:txBody>
      </p:sp>
      <p:sp>
        <p:nvSpPr>
          <p:cNvPr id="30" name="Pravokotnik 29"/>
          <p:cNvSpPr/>
          <p:nvPr/>
        </p:nvSpPr>
        <p:spPr>
          <a:xfrm>
            <a:off x="6549886" y="5118652"/>
            <a:ext cx="1659835" cy="4770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POPRAVI</a:t>
            </a:r>
            <a:endParaRPr lang="sl-SI" dirty="0"/>
          </a:p>
        </p:txBody>
      </p:sp>
      <p:cxnSp>
        <p:nvCxnSpPr>
          <p:cNvPr id="32" name="Raven puščični povezovalnik 31"/>
          <p:cNvCxnSpPr/>
          <p:nvPr/>
        </p:nvCxnSpPr>
        <p:spPr>
          <a:xfrm>
            <a:off x="8458200" y="5436705"/>
            <a:ext cx="1282148" cy="99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ven puščični povezovalnik 33"/>
          <p:cNvCxnSpPr/>
          <p:nvPr/>
        </p:nvCxnSpPr>
        <p:spPr>
          <a:xfrm flipH="1">
            <a:off x="6987208" y="4313582"/>
            <a:ext cx="1003853" cy="6261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aven puščični povezovalnik 36"/>
          <p:cNvCxnSpPr/>
          <p:nvPr/>
        </p:nvCxnSpPr>
        <p:spPr>
          <a:xfrm>
            <a:off x="9949069" y="4283765"/>
            <a:ext cx="1013792" cy="5764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Slika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044" y="5685182"/>
            <a:ext cx="1033670" cy="1033670"/>
          </a:xfrm>
          <a:prstGeom prst="rect">
            <a:avLst/>
          </a:prstGeom>
        </p:spPr>
      </p:pic>
      <p:sp>
        <p:nvSpPr>
          <p:cNvPr id="39" name="Puščica dol 38"/>
          <p:cNvSpPr/>
          <p:nvPr/>
        </p:nvSpPr>
        <p:spPr>
          <a:xfrm>
            <a:off x="2166730" y="3657600"/>
            <a:ext cx="914400" cy="1003853"/>
          </a:xfrm>
          <a:prstGeom prst="downArrow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0" name="PoljeZBesedilom 39"/>
          <p:cNvSpPr txBox="1"/>
          <p:nvPr/>
        </p:nvSpPr>
        <p:spPr>
          <a:xfrm>
            <a:off x="487018" y="4601817"/>
            <a:ext cx="5675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Želimo torej, da vse izdelke, ki jih uporabimo,</a:t>
            </a:r>
          </a:p>
          <a:p>
            <a:r>
              <a:rPr lang="sl-SI" sz="2400" dirty="0"/>
              <a:t>v</a:t>
            </a:r>
            <a:r>
              <a:rPr lang="sl-SI" sz="2400" dirty="0" smtClean="0"/>
              <a:t>rnemo ali recikliramo nazaj v proizvodnjo ali pa jih popravimo ter damo naprej v nadaljnjo uporabo.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2009115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400" b="1" dirty="0">
                <a:solidFill>
                  <a:srgbClr val="FF3399"/>
                </a:solidFill>
              </a:rPr>
              <a:t>PRIMER KROŽNEGA GOSPODARSTVA: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62" y="1749702"/>
            <a:ext cx="3295650" cy="139065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4168370" y="2156792"/>
            <a:ext cx="54381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N</a:t>
            </a:r>
            <a:r>
              <a:rPr lang="sl-SI" sz="2400" dirty="0" smtClean="0"/>
              <a:t>aša šola sodeluje pri </a:t>
            </a:r>
          </a:p>
          <a:p>
            <a:r>
              <a:rPr lang="sl-SI" sz="2400" dirty="0" smtClean="0"/>
              <a:t>pilotnem projektu krožnega gospodarstva.</a:t>
            </a:r>
          </a:p>
          <a:p>
            <a:endParaRPr lang="sl-SI" sz="2400" dirty="0" smtClean="0"/>
          </a:p>
          <a:p>
            <a:endParaRPr lang="sl-SI" sz="24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431" y="4703072"/>
            <a:ext cx="3379825" cy="185975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4122" y="2948606"/>
            <a:ext cx="2822401" cy="1754466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1209822" y="4236426"/>
            <a:ext cx="52331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Že vrsto let uporabljamo papirnate brisačke, serviete in toaletni papir narejen iz recikliranih tetrapakov.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3621297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438</Words>
  <Application>Microsoft Office PowerPoint</Application>
  <PresentationFormat>Širokozaslonsko</PresentationFormat>
  <Paragraphs>81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9" baseType="lpstr">
      <vt:lpstr>Arial</vt:lpstr>
      <vt:lpstr>Book Antiqua</vt:lpstr>
      <vt:lpstr>Calibri</vt:lpstr>
      <vt:lpstr>Calibri Light</vt:lpstr>
      <vt:lpstr>Wingdings</vt:lpstr>
      <vt:lpstr>Officeova tema</vt:lpstr>
      <vt:lpstr>KROŽNO GOSPODARSTVO</vt:lpstr>
      <vt:lpstr>Naš planet je vedno bolj onesnažen in izropan naravnih virov!</vt:lpstr>
      <vt:lpstr>Kaj so sploh naravni viri oz. bogastva?</vt:lpstr>
      <vt:lpstr>Vsako leto obeležimo  DAN OKOLJSKEGA DOLGA.</vt:lpstr>
      <vt:lpstr>Verjetno si sploh ne prestavljaš, koliko mineralov imaš okoli sebe.</vt:lpstr>
      <vt:lpstr>Kaj, če naravnih virov zmanjka ali jih ne bomo mogli več obnoviti?</vt:lpstr>
      <vt:lpstr>Zato naravne vire ohranjajmo!</vt:lpstr>
      <vt:lpstr>Takemu načinu pravimo  KROŽNO GOSPODARSTVO.</vt:lpstr>
      <vt:lpstr>PRIMER KROŽNEGA GOSPODARSTVA:</vt:lpstr>
      <vt:lpstr>PRIMER KROŽNEGA GOSPODARSTVA:</vt:lpstr>
      <vt:lpstr>PRIMER KROŽNEGA GOSPODARSTVA:</vt:lpstr>
      <vt:lpstr>PRIMER KROŽNEGA GOSPODARSTVA:</vt:lpstr>
      <vt:lpstr>Zdaj si na vrsti še ti!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KROŽNO GOSPODARSTVO</dc:title>
  <dc:creator>Andrej Černe</dc:creator>
  <cp:lastModifiedBy>Andrej Černe</cp:lastModifiedBy>
  <cp:revision>42</cp:revision>
  <dcterms:created xsi:type="dcterms:W3CDTF">2020-03-30T12:02:22Z</dcterms:created>
  <dcterms:modified xsi:type="dcterms:W3CDTF">2020-04-15T17:04:05Z</dcterms:modified>
</cp:coreProperties>
</file>